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85" r:id="rId3"/>
    <p:sldId id="287" r:id="rId4"/>
    <p:sldId id="289" r:id="rId5"/>
    <p:sldId id="258" r:id="rId6"/>
    <p:sldId id="288" r:id="rId7"/>
    <p:sldId id="259" r:id="rId8"/>
    <p:sldId id="268" r:id="rId9"/>
    <p:sldId id="260" r:id="rId10"/>
    <p:sldId id="270" r:id="rId11"/>
    <p:sldId id="308" r:id="rId12"/>
    <p:sldId id="319" r:id="rId13"/>
    <p:sldId id="271" r:id="rId14"/>
    <p:sldId id="272" r:id="rId15"/>
    <p:sldId id="290" r:id="rId16"/>
    <p:sldId id="273" r:id="rId17"/>
    <p:sldId id="291" r:id="rId18"/>
    <p:sldId id="292" r:id="rId19"/>
    <p:sldId id="274" r:id="rId20"/>
    <p:sldId id="294" r:id="rId21"/>
    <p:sldId id="275" r:id="rId22"/>
    <p:sldId id="276" r:id="rId23"/>
    <p:sldId id="277" r:id="rId24"/>
    <p:sldId id="296" r:id="rId25"/>
    <p:sldId id="297" r:id="rId26"/>
    <p:sldId id="298" r:id="rId27"/>
    <p:sldId id="300" r:id="rId28"/>
    <p:sldId id="299" r:id="rId29"/>
    <p:sldId id="301" r:id="rId30"/>
    <p:sldId id="309" r:id="rId31"/>
    <p:sldId id="314" r:id="rId32"/>
    <p:sldId id="311" r:id="rId33"/>
    <p:sldId id="313" r:id="rId34"/>
    <p:sldId id="279" r:id="rId35"/>
    <p:sldId id="302" r:id="rId36"/>
    <p:sldId id="280" r:id="rId37"/>
    <p:sldId id="281" r:id="rId38"/>
    <p:sldId id="315" r:id="rId39"/>
    <p:sldId id="316" r:id="rId40"/>
    <p:sldId id="282" r:id="rId41"/>
    <p:sldId id="317" r:id="rId42"/>
    <p:sldId id="303" r:id="rId43"/>
    <p:sldId id="318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50" autoAdjust="0"/>
  </p:normalViewPr>
  <p:slideViewPr>
    <p:cSldViewPr>
      <p:cViewPr>
        <p:scale>
          <a:sx n="30" d="100"/>
          <a:sy n="30" d="100"/>
        </p:scale>
        <p:origin x="-85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0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3CA3595-FDA4-4662-BF83-ACBB60AE1200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0BEEC60-B89F-49DA-9267-243F5C1B90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Vaginal Discharge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 of </a:t>
            </a:r>
            <a:r>
              <a:rPr lang="en-US" smtClean="0"/>
              <a:t>Vaginal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Pathological or physiological ?</a:t>
            </a:r>
          </a:p>
          <a:p>
            <a:r>
              <a:rPr lang="en-US" dirty="0" smtClean="0"/>
              <a:t>History- amount, onset, color, odor, consistency</a:t>
            </a:r>
          </a:p>
          <a:p>
            <a:r>
              <a:rPr lang="en-US" dirty="0" smtClean="0"/>
              <a:t>Clinical examination – complete inspection and examination of external genitalia, speculum examination to inspect vaginal walls, posterior fornix, </a:t>
            </a:r>
            <a:r>
              <a:rPr lang="en-US" dirty="0" smtClean="0"/>
              <a:t>cervix and nature of discharge</a:t>
            </a:r>
            <a:endParaRPr lang="en-US" dirty="0" smtClean="0"/>
          </a:p>
          <a:p>
            <a:r>
              <a:rPr lang="en-US" dirty="0" smtClean="0"/>
              <a:t>swab </a:t>
            </a:r>
            <a:r>
              <a:rPr lang="en-US" dirty="0" err="1" smtClean="0"/>
              <a:t>coleection</a:t>
            </a:r>
            <a:r>
              <a:rPr lang="en-US" dirty="0" smtClean="0"/>
              <a:t> from </a:t>
            </a:r>
            <a:r>
              <a:rPr lang="en-US" dirty="0" smtClean="0"/>
              <a:t>the posterior fornix for c/s</a:t>
            </a:r>
            <a:r>
              <a:rPr lang="en-US" dirty="0" smtClean="0"/>
              <a:t>, hanging drop preparation, saline examination</a:t>
            </a:r>
          </a:p>
          <a:p>
            <a:r>
              <a:rPr lang="en-US" dirty="0" err="1" smtClean="0"/>
              <a:t>endocervix</a:t>
            </a:r>
            <a:r>
              <a:rPr lang="en-US" dirty="0" smtClean="0"/>
              <a:t>, urethral swab if gonorrhea </a:t>
            </a:r>
            <a:r>
              <a:rPr lang="en-US" dirty="0" smtClean="0"/>
              <a:t>suspected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Vaginitis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4400" dirty="0" smtClean="0"/>
              <a:t>Specific</a:t>
            </a:r>
          </a:p>
          <a:p>
            <a:r>
              <a:rPr lang="en-US" sz="4400" dirty="0" smtClean="0"/>
              <a:t>Non specific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causes of </a:t>
            </a:r>
            <a:r>
              <a:rPr lang="en-US" dirty="0" err="1" smtClean="0"/>
              <a:t>vaginitis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Trichomonas</a:t>
            </a:r>
            <a:r>
              <a:rPr lang="en-US" dirty="0" smtClean="0"/>
              <a:t> infection</a:t>
            </a:r>
          </a:p>
          <a:p>
            <a:r>
              <a:rPr lang="en-US" dirty="0" smtClean="0"/>
              <a:t>Candida infection</a:t>
            </a:r>
          </a:p>
          <a:p>
            <a:r>
              <a:rPr lang="en-US" dirty="0" smtClean="0"/>
              <a:t>Bacterial </a:t>
            </a:r>
            <a:r>
              <a:rPr lang="en-US" dirty="0" err="1" smtClean="0"/>
              <a:t>vaginosis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Trichomonas</a:t>
            </a:r>
            <a:r>
              <a:rPr lang="en-US" dirty="0" smtClean="0"/>
              <a:t> </a:t>
            </a:r>
            <a:r>
              <a:rPr lang="en-US" dirty="0" err="1" smtClean="0"/>
              <a:t>vaginalis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Very </a:t>
            </a:r>
            <a:r>
              <a:rPr lang="en-US" dirty="0" smtClean="0"/>
              <a:t>common</a:t>
            </a:r>
            <a:endParaRPr lang="en-US" dirty="0" smtClean="0"/>
          </a:p>
          <a:p>
            <a:r>
              <a:rPr lang="en-US" dirty="0" smtClean="0"/>
              <a:t>Common  in women of child </a:t>
            </a:r>
            <a:r>
              <a:rPr lang="en-US" dirty="0" smtClean="0"/>
              <a:t>bearing </a:t>
            </a:r>
            <a:r>
              <a:rPr lang="en-US" dirty="0" smtClean="0"/>
              <a:t>age</a:t>
            </a:r>
            <a:endParaRPr lang="en-US" dirty="0" smtClean="0"/>
          </a:p>
          <a:p>
            <a:r>
              <a:rPr lang="en-US" dirty="0" smtClean="0"/>
              <a:t>Sexually transmitted</a:t>
            </a:r>
          </a:p>
          <a:p>
            <a:r>
              <a:rPr lang="en-US" dirty="0" smtClean="0"/>
              <a:t>Sometimes by </a:t>
            </a:r>
            <a:r>
              <a:rPr lang="en-US" dirty="0" smtClean="0"/>
              <a:t>using infected  towel</a:t>
            </a:r>
            <a:r>
              <a:rPr lang="en-US" dirty="0" smtClean="0"/>
              <a:t>, clothes</a:t>
            </a:r>
          </a:p>
          <a:p>
            <a:r>
              <a:rPr lang="en-US" dirty="0" smtClean="0"/>
              <a:t>Favored by lowered general resistance and alkaline vaginal pH 5-6 </a:t>
            </a:r>
            <a:r>
              <a:rPr lang="en-US" dirty="0" smtClean="0"/>
              <a:t> (during period)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Actively motile protozoa, slightly larger than a </a:t>
            </a:r>
            <a:r>
              <a:rPr lang="en-US" dirty="0" err="1" smtClean="0"/>
              <a:t>leucocyte</a:t>
            </a:r>
            <a:r>
              <a:rPr lang="en-US" dirty="0" smtClean="0"/>
              <a:t> and anaerobic</a:t>
            </a:r>
          </a:p>
          <a:p>
            <a:r>
              <a:rPr lang="en-US" dirty="0" smtClean="0"/>
              <a:t>3 types- </a:t>
            </a:r>
            <a:r>
              <a:rPr lang="en-US" dirty="0" err="1" smtClean="0"/>
              <a:t>buccalis</a:t>
            </a:r>
            <a:r>
              <a:rPr lang="en-US" dirty="0" smtClean="0"/>
              <a:t> (mouth), </a:t>
            </a:r>
            <a:r>
              <a:rPr lang="en-US" dirty="0" err="1" smtClean="0"/>
              <a:t>hominis</a:t>
            </a:r>
            <a:r>
              <a:rPr lang="en-US" dirty="0" smtClean="0"/>
              <a:t> (anal canal and rectum), </a:t>
            </a:r>
            <a:r>
              <a:rPr lang="en-US" dirty="0" err="1" smtClean="0"/>
              <a:t>vaginalis</a:t>
            </a:r>
            <a:r>
              <a:rPr lang="en-US" dirty="0" smtClean="0"/>
              <a:t> (vagina)</a:t>
            </a:r>
          </a:p>
          <a:p>
            <a:r>
              <a:rPr lang="en-US" dirty="0" err="1" smtClean="0"/>
              <a:t>Buccalis</a:t>
            </a:r>
            <a:r>
              <a:rPr lang="en-US" dirty="0" smtClean="0"/>
              <a:t> and </a:t>
            </a:r>
            <a:r>
              <a:rPr lang="en-US" dirty="0" err="1" smtClean="0"/>
              <a:t>hominis</a:t>
            </a:r>
            <a:r>
              <a:rPr lang="en-US" dirty="0" smtClean="0"/>
              <a:t> are unable to survive in the human vagina</a:t>
            </a:r>
          </a:p>
          <a:p>
            <a:r>
              <a:rPr lang="en-US" dirty="0" smtClean="0"/>
              <a:t>Men </a:t>
            </a:r>
            <a:r>
              <a:rPr lang="en-US" dirty="0" err="1" smtClean="0"/>
              <a:t>harbour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en-US" dirty="0" smtClean="0"/>
              <a:t> </a:t>
            </a:r>
            <a:r>
              <a:rPr lang="en-US" dirty="0" err="1" smtClean="0"/>
              <a:t>vaginalis</a:t>
            </a:r>
            <a:r>
              <a:rPr lang="en-US" dirty="0" smtClean="0"/>
              <a:t> in prostate and urethra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cer\Downloads\trichomonas 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52600" y="304800"/>
            <a:ext cx="5562600" cy="63922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 and 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Increased discharge with itching</a:t>
            </a:r>
          </a:p>
          <a:p>
            <a:r>
              <a:rPr lang="en-US" dirty="0" smtClean="0"/>
              <a:t>Burning urination, </a:t>
            </a:r>
            <a:r>
              <a:rPr lang="en-US" dirty="0" err="1" smtClean="0"/>
              <a:t>dysuria</a:t>
            </a:r>
            <a:r>
              <a:rPr lang="en-US" dirty="0" smtClean="0"/>
              <a:t>, frequency </a:t>
            </a:r>
          </a:p>
          <a:p>
            <a:r>
              <a:rPr lang="en-US" dirty="0" smtClean="0"/>
              <a:t> Inflammation of vulva, excoriations</a:t>
            </a:r>
          </a:p>
          <a:p>
            <a:r>
              <a:rPr lang="en-US" dirty="0" smtClean="0"/>
              <a:t>Profuse vaginal discharge, thin, creamy or slightly green, frothy and irritating</a:t>
            </a:r>
          </a:p>
          <a:p>
            <a:r>
              <a:rPr lang="en-US" dirty="0" smtClean="0"/>
              <a:t>Vaginal walls are tender</a:t>
            </a:r>
          </a:p>
          <a:p>
            <a:r>
              <a:rPr lang="en-US" dirty="0" smtClean="0"/>
              <a:t>Multiple small </a:t>
            </a:r>
            <a:r>
              <a:rPr lang="en-US" dirty="0" err="1" smtClean="0"/>
              <a:t>punctate</a:t>
            </a:r>
            <a:r>
              <a:rPr lang="en-US" dirty="0" smtClean="0"/>
              <a:t> strawberry spots on the vaginal vault and the cervix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cer\Downloads\trichomonas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1" y="304800"/>
            <a:ext cx="8389872" cy="632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cer\Downloads\trichomona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84582"/>
            <a:ext cx="6934200" cy="66888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fresh wet film preparation and M/C </a:t>
            </a:r>
            <a:r>
              <a:rPr lang="en-US" dirty="0" smtClean="0"/>
              <a:t>examination</a:t>
            </a:r>
            <a:endParaRPr lang="en-US" dirty="0" smtClean="0"/>
          </a:p>
          <a:p>
            <a:r>
              <a:rPr lang="en-US" dirty="0" smtClean="0"/>
              <a:t>Recognized by its constant motion and flagella, adherent to a </a:t>
            </a:r>
            <a:r>
              <a:rPr lang="en-US" dirty="0" err="1" smtClean="0"/>
              <a:t>squamous</a:t>
            </a:r>
            <a:r>
              <a:rPr lang="en-US" dirty="0" smtClean="0"/>
              <a:t> cell or pus cell</a:t>
            </a:r>
          </a:p>
          <a:p>
            <a:r>
              <a:rPr lang="en-US" dirty="0" smtClean="0"/>
              <a:t>Culture in special media in which antibiotic has been added to inhibit other organisms (Feinberg Whittington medium)</a:t>
            </a:r>
          </a:p>
          <a:p>
            <a:r>
              <a:rPr lang="en-US" dirty="0" smtClean="0"/>
              <a:t>Can be diagnosed in a smear for cytology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Vagina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000" dirty="0" err="1" smtClean="0"/>
              <a:t>Fibromuscular</a:t>
            </a:r>
            <a:r>
              <a:rPr lang="en-US" sz="3000" dirty="0" smtClean="0"/>
              <a:t> tube communicating uterine cavity with the exterior by the </a:t>
            </a:r>
            <a:r>
              <a:rPr lang="en-US" sz="3000" dirty="0" err="1" smtClean="0"/>
              <a:t>intriotus</a:t>
            </a:r>
            <a:r>
              <a:rPr lang="en-US" sz="3000" dirty="0" smtClean="0"/>
              <a:t> at the vulva</a:t>
            </a:r>
          </a:p>
          <a:p>
            <a:r>
              <a:rPr lang="en-US" sz="3000" dirty="0" smtClean="0"/>
              <a:t>Lined by stratified </a:t>
            </a:r>
            <a:r>
              <a:rPr lang="en-US" sz="3000" dirty="0" err="1" smtClean="0"/>
              <a:t>squamous</a:t>
            </a:r>
            <a:r>
              <a:rPr lang="en-US" sz="3000" dirty="0" smtClean="0"/>
              <a:t> epithelium without any secreting glands, consisting 4 layers</a:t>
            </a:r>
          </a:p>
          <a:p>
            <a:r>
              <a:rPr lang="en-US" sz="3000" dirty="0" smtClean="0"/>
              <a:t>Superficial, intermediate, </a:t>
            </a:r>
            <a:r>
              <a:rPr lang="en-US" sz="3000" dirty="0" err="1" smtClean="0"/>
              <a:t>parabasal</a:t>
            </a:r>
            <a:r>
              <a:rPr lang="en-US" sz="3000" dirty="0" smtClean="0"/>
              <a:t> and basal layer</a:t>
            </a:r>
          </a:p>
          <a:p>
            <a:r>
              <a:rPr lang="en-US" sz="3000" dirty="0" smtClean="0"/>
              <a:t>Is under the influence of estrogen and </a:t>
            </a:r>
            <a:r>
              <a:rPr lang="en-US" sz="3000" dirty="0" smtClean="0"/>
              <a:t>progesterone</a:t>
            </a:r>
            <a:endParaRPr lang="en-US" sz="3000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cer\Downloads\trichomonas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4800"/>
            <a:ext cx="8022237" cy="63245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Metronidazole</a:t>
            </a:r>
            <a:r>
              <a:rPr lang="en-US" dirty="0" smtClean="0"/>
              <a:t> 200 mg </a:t>
            </a:r>
            <a:r>
              <a:rPr lang="en-US" dirty="0" err="1" smtClean="0"/>
              <a:t>Tds</a:t>
            </a:r>
            <a:r>
              <a:rPr lang="en-US" dirty="0" smtClean="0"/>
              <a:t> X 7 days or </a:t>
            </a:r>
            <a:r>
              <a:rPr lang="en-US" dirty="0" smtClean="0"/>
              <a:t>500 </a:t>
            </a:r>
            <a:r>
              <a:rPr lang="en-US" dirty="0" smtClean="0"/>
              <a:t>mg </a:t>
            </a:r>
            <a:r>
              <a:rPr lang="en-US" dirty="0" err="1" smtClean="0"/>
              <a:t>bd</a:t>
            </a:r>
            <a:r>
              <a:rPr lang="en-US" dirty="0" smtClean="0"/>
              <a:t> X 7 days for </a:t>
            </a:r>
            <a:r>
              <a:rPr lang="en-US" dirty="0" smtClean="0">
                <a:solidFill>
                  <a:srgbClr val="FF0000"/>
                </a:solidFill>
              </a:rPr>
              <a:t>both partners,  </a:t>
            </a:r>
            <a:r>
              <a:rPr lang="en-US" dirty="0" smtClean="0"/>
              <a:t>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2800" dirty="0" smtClean="0"/>
              <a:t>2 gm </a:t>
            </a:r>
            <a:r>
              <a:rPr lang="en-US" sz="2800" dirty="0" smtClean="0"/>
              <a:t>single dose</a:t>
            </a:r>
            <a:endParaRPr lang="en-US" sz="2800" dirty="0" smtClean="0"/>
          </a:p>
          <a:p>
            <a:r>
              <a:rPr lang="en-US" dirty="0" smtClean="0"/>
              <a:t>No intercourse or condom use during therapy</a:t>
            </a:r>
          </a:p>
          <a:p>
            <a:r>
              <a:rPr lang="en-US" dirty="0" smtClean="0"/>
              <a:t>Alternatively</a:t>
            </a:r>
          </a:p>
          <a:p>
            <a:r>
              <a:rPr lang="en-US" dirty="0" err="1" smtClean="0"/>
              <a:t>Tinidazole</a:t>
            </a:r>
            <a:r>
              <a:rPr lang="en-US" dirty="0" smtClean="0"/>
              <a:t> 500 mg BD for 7 days or 2 gm </a:t>
            </a:r>
            <a:r>
              <a:rPr lang="en-US" dirty="0" smtClean="0"/>
              <a:t>stat</a:t>
            </a:r>
          </a:p>
          <a:p>
            <a:r>
              <a:rPr lang="en-US" dirty="0" smtClean="0"/>
              <a:t>Vaginal </a:t>
            </a:r>
            <a:r>
              <a:rPr lang="en-US" dirty="0" err="1" smtClean="0"/>
              <a:t>pessary</a:t>
            </a:r>
            <a:r>
              <a:rPr lang="en-US" dirty="0" smtClean="0"/>
              <a:t>– </a:t>
            </a:r>
            <a:r>
              <a:rPr lang="en-US" dirty="0" err="1" smtClean="0"/>
              <a:t>metron</a:t>
            </a:r>
            <a:r>
              <a:rPr lang="en-US" dirty="0" smtClean="0"/>
              <a:t>+ </a:t>
            </a:r>
            <a:r>
              <a:rPr lang="en-US" dirty="0" err="1" smtClean="0"/>
              <a:t>clotrimazole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Vaginal </a:t>
            </a:r>
            <a:r>
              <a:rPr lang="en-US" dirty="0" err="1" smtClean="0"/>
              <a:t>Candidiasis</a:t>
            </a:r>
            <a:r>
              <a:rPr lang="en-US" dirty="0" smtClean="0"/>
              <a:t> (</a:t>
            </a:r>
            <a:r>
              <a:rPr lang="en-US" dirty="0" err="1" smtClean="0"/>
              <a:t>Moniliasis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Gram +</a:t>
            </a:r>
            <a:r>
              <a:rPr lang="en-US" dirty="0" err="1" smtClean="0"/>
              <a:t>ve</a:t>
            </a:r>
            <a:r>
              <a:rPr lang="en-US" dirty="0" smtClean="0"/>
              <a:t> fungus- </a:t>
            </a:r>
            <a:r>
              <a:rPr lang="en-US" dirty="0" err="1" smtClean="0"/>
              <a:t>candida</a:t>
            </a:r>
            <a:r>
              <a:rPr lang="en-US" dirty="0" smtClean="0"/>
              <a:t> </a:t>
            </a:r>
            <a:r>
              <a:rPr lang="en-US" dirty="0" err="1" smtClean="0"/>
              <a:t>albicans</a:t>
            </a:r>
            <a:endParaRPr lang="en-US" dirty="0" smtClean="0"/>
          </a:p>
          <a:p>
            <a:r>
              <a:rPr lang="en-US" dirty="0" smtClean="0"/>
              <a:t>Flourishes in </a:t>
            </a:r>
            <a:r>
              <a:rPr lang="en-US" dirty="0" smtClean="0"/>
              <a:t>acidic pH </a:t>
            </a:r>
            <a:r>
              <a:rPr lang="en-US" dirty="0" smtClean="0"/>
              <a:t>and abundant carbohydrate supply</a:t>
            </a:r>
          </a:p>
          <a:p>
            <a:r>
              <a:rPr lang="en-US" dirty="0" smtClean="0"/>
              <a:t>Conditions which favor infection by this organism are-</a:t>
            </a:r>
          </a:p>
          <a:p>
            <a:r>
              <a:rPr lang="en-US" dirty="0" smtClean="0"/>
              <a:t>Pregnancy (</a:t>
            </a:r>
            <a:r>
              <a:rPr lang="en-US" b="1" dirty="0" smtClean="0">
                <a:latin typeface="Times New Roman"/>
                <a:cs typeface="Times New Roman"/>
              </a:rPr>
              <a:t>↑ </a:t>
            </a:r>
            <a:r>
              <a:rPr lang="en-US" b="1" dirty="0" err="1" smtClean="0">
                <a:latin typeface="Times New Roman"/>
                <a:cs typeface="Times New Roman"/>
              </a:rPr>
              <a:t>vag</a:t>
            </a:r>
            <a:r>
              <a:rPr lang="en-US" b="1" dirty="0" smtClean="0">
                <a:latin typeface="Times New Roman"/>
                <a:cs typeface="Times New Roman"/>
              </a:rPr>
              <a:t> acidity, </a:t>
            </a:r>
            <a:r>
              <a:rPr lang="en-US" b="1" dirty="0" err="1" smtClean="0">
                <a:latin typeface="Times New Roman"/>
                <a:cs typeface="Times New Roman"/>
              </a:rPr>
              <a:t>glycosuria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endParaRPr lang="en-US" dirty="0" smtClean="0"/>
          </a:p>
          <a:p>
            <a:r>
              <a:rPr lang="en-US" dirty="0" smtClean="0"/>
              <a:t>Diabetes (</a:t>
            </a:r>
            <a:r>
              <a:rPr lang="en-US" dirty="0" smtClean="0">
                <a:latin typeface="Times New Roman"/>
                <a:cs typeface="Times New Roman"/>
              </a:rPr>
              <a:t>↑ glycogen, </a:t>
            </a:r>
            <a:r>
              <a:rPr lang="en-US" dirty="0" err="1" smtClean="0">
                <a:latin typeface="Times New Roman"/>
                <a:cs typeface="Times New Roman"/>
              </a:rPr>
              <a:t>glycosuria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endParaRPr lang="en-US" dirty="0" smtClean="0"/>
          </a:p>
          <a:p>
            <a:r>
              <a:rPr lang="en-US" dirty="0" smtClean="0"/>
              <a:t>Patients on antibiotics, Oral contraceptive pills, steroids, immunosuppressive therapy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 and 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Symptoms- profuse discharge, intense </a:t>
            </a:r>
            <a:r>
              <a:rPr lang="en-US" dirty="0" err="1" smtClean="0"/>
              <a:t>pruritus</a:t>
            </a:r>
            <a:r>
              <a:rPr lang="en-US" dirty="0" smtClean="0"/>
              <a:t>, soreness and edema of vulva, </a:t>
            </a:r>
            <a:r>
              <a:rPr lang="en-US" dirty="0" err="1" smtClean="0"/>
              <a:t>dyspareunia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Signs –Red, swollen vulva, excoriations</a:t>
            </a:r>
          </a:p>
          <a:p>
            <a:r>
              <a:rPr lang="en-US" dirty="0" smtClean="0"/>
              <a:t>Reddened vaginal wall</a:t>
            </a:r>
          </a:p>
          <a:p>
            <a:r>
              <a:rPr lang="en-US" dirty="0" smtClean="0"/>
              <a:t>Thick </a:t>
            </a:r>
            <a:r>
              <a:rPr lang="en-US" dirty="0" err="1" smtClean="0"/>
              <a:t>curdy</a:t>
            </a:r>
            <a:r>
              <a:rPr lang="en-US" dirty="0" smtClean="0"/>
              <a:t> discharge, white patches or plaques of cheesy material adherent to vagina, when removed hemorrhagic area seen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cer\Downloads\candid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609600"/>
            <a:ext cx="7924800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cer\Downloads\candida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1"/>
            <a:ext cx="79248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Wet smear of vaginal discharge prepared </a:t>
            </a:r>
            <a:r>
              <a:rPr lang="en-US" dirty="0" smtClean="0"/>
              <a:t> by adding </a:t>
            </a:r>
            <a:r>
              <a:rPr lang="en-US" dirty="0" smtClean="0"/>
              <a:t>10% KOH sol </a:t>
            </a:r>
            <a:r>
              <a:rPr lang="en-US" dirty="0" smtClean="0"/>
              <a:t>and </a:t>
            </a:r>
            <a:r>
              <a:rPr lang="en-US" dirty="0" smtClean="0"/>
              <a:t>M/C exam </a:t>
            </a:r>
          </a:p>
          <a:p>
            <a:r>
              <a:rPr lang="en-US" dirty="0" smtClean="0"/>
              <a:t>Filamentous form of mycelia, </a:t>
            </a:r>
            <a:r>
              <a:rPr lang="en-US" dirty="0" err="1" smtClean="0"/>
              <a:t>pseudohyphae</a:t>
            </a:r>
            <a:r>
              <a:rPr lang="en-US" dirty="0" smtClean="0"/>
              <a:t> seen</a:t>
            </a:r>
          </a:p>
          <a:p>
            <a:r>
              <a:rPr lang="en-US" dirty="0" smtClean="0"/>
              <a:t>Culture on </a:t>
            </a:r>
            <a:r>
              <a:rPr lang="en-US" dirty="0" err="1" smtClean="0"/>
              <a:t>Sabouraud’s</a:t>
            </a:r>
            <a:r>
              <a:rPr lang="en-US" dirty="0" smtClean="0"/>
              <a:t> or Nickerson’s media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Acer\Downloads\candid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304801"/>
            <a:ext cx="7848599" cy="624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Local fungicidal preparations in tablet form, or gel</a:t>
            </a:r>
          </a:p>
          <a:p>
            <a:r>
              <a:rPr lang="en-US" dirty="0" err="1" smtClean="0"/>
              <a:t>Clotrimazole</a:t>
            </a:r>
            <a:r>
              <a:rPr lang="en-US" dirty="0" smtClean="0"/>
              <a:t> </a:t>
            </a:r>
            <a:r>
              <a:rPr lang="en-US" dirty="0" err="1" smtClean="0"/>
              <a:t>vag</a:t>
            </a:r>
            <a:r>
              <a:rPr lang="en-US" dirty="0" smtClean="0"/>
              <a:t> tab/</a:t>
            </a:r>
            <a:r>
              <a:rPr lang="en-US" dirty="0" err="1" smtClean="0"/>
              <a:t>pessaries</a:t>
            </a:r>
            <a:r>
              <a:rPr lang="en-US" dirty="0" smtClean="0"/>
              <a:t> X6days </a:t>
            </a:r>
          </a:p>
          <a:p>
            <a:r>
              <a:rPr lang="en-US" dirty="0" smtClean="0"/>
              <a:t>Others –</a:t>
            </a:r>
            <a:r>
              <a:rPr lang="en-US" dirty="0" err="1" smtClean="0"/>
              <a:t>miconazole</a:t>
            </a:r>
            <a:r>
              <a:rPr lang="en-US" dirty="0" smtClean="0"/>
              <a:t>, </a:t>
            </a:r>
            <a:r>
              <a:rPr lang="en-US" dirty="0" err="1" smtClean="0"/>
              <a:t>Mycostatin</a:t>
            </a:r>
            <a:r>
              <a:rPr lang="en-US" dirty="0" smtClean="0"/>
              <a:t>, </a:t>
            </a:r>
            <a:r>
              <a:rPr lang="en-US" dirty="0" err="1" smtClean="0"/>
              <a:t>Nystatin</a:t>
            </a:r>
            <a:r>
              <a:rPr lang="en-US" dirty="0" smtClean="0"/>
              <a:t> vaginal </a:t>
            </a:r>
            <a:r>
              <a:rPr lang="en-US" dirty="0" err="1" smtClean="0"/>
              <a:t>pessaries</a:t>
            </a:r>
            <a:r>
              <a:rPr lang="en-US" dirty="0" smtClean="0"/>
              <a:t>  100000 units1tab </a:t>
            </a:r>
            <a:r>
              <a:rPr lang="en-US" dirty="0" err="1" smtClean="0"/>
              <a:t>hs</a:t>
            </a:r>
            <a:r>
              <a:rPr lang="en-US" dirty="0" smtClean="0"/>
              <a:t> X 14 days </a:t>
            </a:r>
          </a:p>
          <a:p>
            <a:r>
              <a:rPr lang="en-US" dirty="0" smtClean="0"/>
              <a:t>Oral </a:t>
            </a:r>
          </a:p>
          <a:p>
            <a:r>
              <a:rPr lang="en-US" dirty="0" err="1" smtClean="0"/>
              <a:t>Fluconazole</a:t>
            </a:r>
            <a:r>
              <a:rPr lang="en-US" dirty="0" smtClean="0"/>
              <a:t> 150 mg stat</a:t>
            </a:r>
          </a:p>
          <a:p>
            <a:r>
              <a:rPr lang="en-US" dirty="0" err="1" smtClean="0"/>
              <a:t>Itraconazole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r>
              <a:rPr lang="en-US" dirty="0" err="1" smtClean="0"/>
              <a:t>contd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Nails should be clipped to control source of infection</a:t>
            </a:r>
          </a:p>
          <a:p>
            <a:r>
              <a:rPr lang="en-US" dirty="0" smtClean="0"/>
              <a:t>Intestinal infection suggested by </a:t>
            </a:r>
            <a:r>
              <a:rPr lang="en-US" dirty="0" err="1" smtClean="0"/>
              <a:t>perianal</a:t>
            </a:r>
            <a:r>
              <a:rPr lang="en-US" dirty="0" smtClean="0"/>
              <a:t> itching treated with oral dose, </a:t>
            </a:r>
            <a:r>
              <a:rPr lang="en-US" dirty="0" err="1" smtClean="0"/>
              <a:t>Fluconazole</a:t>
            </a:r>
            <a:r>
              <a:rPr lang="en-US" dirty="0" smtClean="0"/>
              <a:t> 50 mg for 7 days </a:t>
            </a:r>
          </a:p>
          <a:p>
            <a:r>
              <a:rPr lang="en-US" dirty="0" smtClean="0"/>
              <a:t>Can repeat the dose if not relieved or</a:t>
            </a:r>
          </a:p>
          <a:p>
            <a:r>
              <a:rPr lang="en-US" dirty="0" smtClean="0"/>
              <a:t>Treat partner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of vaginal secretion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Secretion from the sweat and sebaceous glands of vulva and the </a:t>
            </a:r>
            <a:r>
              <a:rPr lang="en-US" dirty="0" err="1" smtClean="0"/>
              <a:t>bartholin</a:t>
            </a:r>
            <a:r>
              <a:rPr lang="en-US" dirty="0" smtClean="0"/>
              <a:t> gland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transudate</a:t>
            </a:r>
            <a:r>
              <a:rPr lang="en-US" dirty="0" smtClean="0"/>
              <a:t> of the vaginal epithelium and the desquamated cells</a:t>
            </a:r>
          </a:p>
          <a:p>
            <a:r>
              <a:rPr lang="en-US" dirty="0" smtClean="0"/>
              <a:t>The mucus secretion of the </a:t>
            </a:r>
            <a:r>
              <a:rPr lang="en-US" dirty="0" err="1" smtClean="0"/>
              <a:t>endocervical</a:t>
            </a:r>
            <a:r>
              <a:rPr lang="en-US" dirty="0" smtClean="0"/>
              <a:t> </a:t>
            </a:r>
            <a:r>
              <a:rPr lang="en-US" dirty="0" smtClean="0"/>
              <a:t>glands</a:t>
            </a:r>
            <a:endParaRPr lang="en-US" dirty="0" smtClean="0"/>
          </a:p>
          <a:p>
            <a:r>
              <a:rPr lang="en-US" dirty="0" smtClean="0"/>
              <a:t>The endometrial glandular secretion</a:t>
            </a:r>
          </a:p>
          <a:p>
            <a:r>
              <a:rPr lang="en-US" dirty="0" smtClean="0"/>
              <a:t>Secretion from fallopian tubes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Bacterial </a:t>
            </a:r>
            <a:r>
              <a:rPr lang="en-US" dirty="0" err="1" smtClean="0"/>
              <a:t>vaginosis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Gardenerella</a:t>
            </a:r>
            <a:r>
              <a:rPr lang="en-US" dirty="0" smtClean="0"/>
              <a:t> </a:t>
            </a:r>
            <a:r>
              <a:rPr lang="en-US" dirty="0" err="1" smtClean="0"/>
              <a:t>vaginalis</a:t>
            </a:r>
            <a:r>
              <a:rPr lang="en-US" dirty="0" smtClean="0"/>
              <a:t>  and organisms of other species like </a:t>
            </a:r>
            <a:r>
              <a:rPr lang="en-US" dirty="0" err="1" smtClean="0"/>
              <a:t>bacteroides</a:t>
            </a:r>
            <a:r>
              <a:rPr lang="en-US" dirty="0" smtClean="0"/>
              <a:t>,  </a:t>
            </a:r>
            <a:r>
              <a:rPr lang="en-US" dirty="0" err="1" smtClean="0"/>
              <a:t>peptococcus</a:t>
            </a:r>
            <a:r>
              <a:rPr lang="en-US" dirty="0" smtClean="0"/>
              <a:t>, </a:t>
            </a:r>
            <a:r>
              <a:rPr lang="en-US" dirty="0" err="1" smtClean="0"/>
              <a:t>mobilincus</a:t>
            </a:r>
            <a:r>
              <a:rPr lang="en-US" dirty="0" smtClean="0"/>
              <a:t>, </a:t>
            </a:r>
            <a:r>
              <a:rPr lang="en-US" dirty="0" err="1" smtClean="0"/>
              <a:t>mycoplsma</a:t>
            </a:r>
            <a:r>
              <a:rPr lang="en-US" dirty="0" smtClean="0"/>
              <a:t> </a:t>
            </a:r>
            <a:r>
              <a:rPr lang="en-US" dirty="0" err="1" smtClean="0"/>
              <a:t>hominis</a:t>
            </a:r>
            <a:endParaRPr lang="en-US" dirty="0" smtClean="0"/>
          </a:p>
          <a:p>
            <a:r>
              <a:rPr lang="en-US" dirty="0" smtClean="0"/>
              <a:t>Gram -</a:t>
            </a:r>
            <a:r>
              <a:rPr lang="en-US" dirty="0" err="1" smtClean="0"/>
              <a:t>ve</a:t>
            </a:r>
            <a:r>
              <a:rPr lang="en-US" dirty="0" smtClean="0"/>
              <a:t> bacilli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C/O</a:t>
            </a:r>
          </a:p>
          <a:p>
            <a:r>
              <a:rPr lang="en-US" dirty="0" smtClean="0"/>
              <a:t>Excessive vaginal discharge, with foul odor </a:t>
            </a:r>
          </a:p>
          <a:p>
            <a:r>
              <a:rPr lang="en-US" dirty="0" smtClean="0"/>
              <a:t>Minimal or no </a:t>
            </a:r>
            <a:r>
              <a:rPr lang="en-US" dirty="0" err="1" smtClean="0"/>
              <a:t>vulval</a:t>
            </a:r>
            <a:r>
              <a:rPr lang="en-US" dirty="0" smtClean="0"/>
              <a:t> irritation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Diagnosis -</a:t>
            </a:r>
            <a:r>
              <a:rPr lang="en-US" dirty="0" err="1" smtClean="0"/>
              <a:t>Amsel’s</a:t>
            </a:r>
            <a:r>
              <a:rPr lang="en-US" dirty="0" smtClean="0"/>
              <a:t> criteria (4)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White homogenous vaginal discharge</a:t>
            </a:r>
          </a:p>
          <a:p>
            <a:r>
              <a:rPr lang="en-US" dirty="0" smtClean="0"/>
              <a:t>Vaginal pH- alkaline (litmus paper test)</a:t>
            </a:r>
          </a:p>
          <a:p>
            <a:endParaRPr lang="en-US" dirty="0" smtClean="0"/>
          </a:p>
          <a:p>
            <a:r>
              <a:rPr lang="en-US" dirty="0" smtClean="0"/>
              <a:t>Clue cells  &gt; 20%(epithelial cells with granular cytoplasm caused by adherent bacilli)</a:t>
            </a:r>
          </a:p>
          <a:p>
            <a:endParaRPr lang="en-US" dirty="0" smtClean="0"/>
          </a:p>
          <a:p>
            <a:r>
              <a:rPr lang="en-US" dirty="0" smtClean="0"/>
              <a:t>Whiff’s test +</a:t>
            </a:r>
            <a:r>
              <a:rPr lang="en-US" dirty="0" err="1" smtClean="0"/>
              <a:t>ve</a:t>
            </a:r>
            <a:r>
              <a:rPr lang="en-US" dirty="0" smtClean="0"/>
              <a:t>-  pungent odor due to release of ammonia when a  drop of discharge is mixed with 10% KOH sol  (OR)</a:t>
            </a:r>
          </a:p>
          <a:p>
            <a:endParaRPr lang="en-US" dirty="0" smtClean="0"/>
          </a:p>
          <a:p>
            <a:r>
              <a:rPr lang="en-US" dirty="0" smtClean="0"/>
              <a:t>HVS culture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PROM</a:t>
            </a:r>
          </a:p>
          <a:p>
            <a:r>
              <a:rPr lang="en-US" dirty="0" smtClean="0"/>
              <a:t>Preterm labor</a:t>
            </a:r>
          </a:p>
          <a:p>
            <a:r>
              <a:rPr lang="en-US" dirty="0" err="1" smtClean="0"/>
              <a:t>Chorioamnionitis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Endometritis</a:t>
            </a:r>
            <a:endParaRPr lang="en-US" dirty="0" smtClean="0"/>
          </a:p>
          <a:p>
            <a:r>
              <a:rPr lang="en-US" dirty="0" smtClean="0"/>
              <a:t>Recurrent infection may cause PID</a:t>
            </a:r>
          </a:p>
          <a:p>
            <a:r>
              <a:rPr lang="en-US" dirty="0" smtClean="0"/>
              <a:t>PID following abortion</a:t>
            </a:r>
          </a:p>
          <a:p>
            <a:r>
              <a:rPr lang="en-US" dirty="0" smtClean="0"/>
              <a:t>Vaginal cuff </a:t>
            </a:r>
            <a:r>
              <a:rPr lang="en-US" dirty="0" err="1" smtClean="0"/>
              <a:t>cellulitis</a:t>
            </a:r>
            <a:r>
              <a:rPr lang="en-US" dirty="0" smtClean="0"/>
              <a:t> </a:t>
            </a:r>
            <a:r>
              <a:rPr lang="en-US" smtClean="0"/>
              <a:t>following hysterectomy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Metronidazole</a:t>
            </a:r>
            <a:r>
              <a:rPr lang="en-US" dirty="0" smtClean="0"/>
              <a:t> 200mg </a:t>
            </a:r>
            <a:r>
              <a:rPr lang="en-US" dirty="0" smtClean="0"/>
              <a:t>thrice </a:t>
            </a:r>
            <a:r>
              <a:rPr lang="en-US" dirty="0" smtClean="0"/>
              <a:t>daily </a:t>
            </a:r>
            <a:r>
              <a:rPr lang="en-US" dirty="0" smtClean="0"/>
              <a:t>or 500 mg BD 7 </a:t>
            </a:r>
            <a:r>
              <a:rPr lang="en-US" dirty="0" smtClean="0"/>
              <a:t>days </a:t>
            </a:r>
            <a:r>
              <a:rPr lang="en-US" dirty="0" smtClean="0"/>
              <a:t>or 2 </a:t>
            </a:r>
            <a:r>
              <a:rPr lang="en-US" dirty="0" smtClean="0"/>
              <a:t>gm </a:t>
            </a:r>
            <a:r>
              <a:rPr lang="en-US" dirty="0" smtClean="0"/>
              <a:t>stat</a:t>
            </a:r>
            <a:endParaRPr lang="en-US" dirty="0" smtClean="0"/>
          </a:p>
          <a:p>
            <a:r>
              <a:rPr lang="en-US" dirty="0" err="1" smtClean="0"/>
              <a:t>Secnidazole</a:t>
            </a:r>
            <a:r>
              <a:rPr lang="en-US" dirty="0" smtClean="0"/>
              <a:t> 2gm </a:t>
            </a:r>
            <a:r>
              <a:rPr lang="en-US" dirty="0" smtClean="0"/>
              <a:t>stat</a:t>
            </a:r>
          </a:p>
          <a:p>
            <a:endParaRPr lang="en-US" dirty="0" smtClean="0"/>
          </a:p>
          <a:p>
            <a:r>
              <a:rPr lang="en-US" dirty="0" err="1" smtClean="0"/>
              <a:t>Clindamycin</a:t>
            </a:r>
            <a:r>
              <a:rPr lang="en-US" dirty="0" smtClean="0"/>
              <a:t> 300 mg BD X 7 days</a:t>
            </a:r>
            <a:endParaRPr lang="en-US" dirty="0" smtClean="0"/>
          </a:p>
          <a:p>
            <a:r>
              <a:rPr lang="en-US" dirty="0" err="1" smtClean="0"/>
              <a:t>Clindamycin</a:t>
            </a:r>
            <a:r>
              <a:rPr lang="en-US" dirty="0" smtClean="0"/>
              <a:t> </a:t>
            </a:r>
            <a:r>
              <a:rPr lang="en-US" dirty="0" smtClean="0"/>
              <a:t>cream </a:t>
            </a:r>
            <a:r>
              <a:rPr lang="en-US" dirty="0" err="1" smtClean="0"/>
              <a:t>vaginallyX</a:t>
            </a:r>
            <a:r>
              <a:rPr lang="en-US" dirty="0" smtClean="0"/>
              <a:t> 7 days</a:t>
            </a:r>
          </a:p>
          <a:p>
            <a:endParaRPr lang="en-US" dirty="0" smtClean="0"/>
          </a:p>
          <a:p>
            <a:r>
              <a:rPr lang="en-US" dirty="0" err="1" smtClean="0"/>
              <a:t>Metronidazole</a:t>
            </a:r>
            <a:r>
              <a:rPr lang="en-US" dirty="0" smtClean="0"/>
              <a:t> cream vaginally</a:t>
            </a:r>
          </a:p>
          <a:p>
            <a:r>
              <a:rPr lang="en-US" dirty="0" smtClean="0"/>
              <a:t>Treatment </a:t>
            </a:r>
            <a:r>
              <a:rPr lang="en-US" dirty="0" smtClean="0"/>
              <a:t>of the partner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Non-specific </a:t>
            </a:r>
            <a:r>
              <a:rPr lang="en-US" dirty="0" err="1" smtClean="0"/>
              <a:t>vaginitis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Alteration of pH towards alkalinity favors non-specific infections- </a:t>
            </a:r>
            <a:r>
              <a:rPr lang="en-US" dirty="0" err="1" smtClean="0"/>
              <a:t>eg</a:t>
            </a:r>
            <a:r>
              <a:rPr lang="en-US" dirty="0" smtClean="0"/>
              <a:t> </a:t>
            </a:r>
            <a:r>
              <a:rPr lang="en-US" dirty="0" err="1" smtClean="0"/>
              <a:t>puerperium</a:t>
            </a:r>
            <a:r>
              <a:rPr lang="en-US" dirty="0" smtClean="0"/>
              <a:t>, post abortion</a:t>
            </a:r>
          </a:p>
          <a:p>
            <a:endParaRPr lang="en-US" dirty="0" smtClean="0"/>
          </a:p>
          <a:p>
            <a:r>
              <a:rPr lang="en-US" dirty="0" smtClean="0"/>
              <a:t>Mixed pathogens in smear or culture – staph, streptococcus and anaerobes, E coli</a:t>
            </a:r>
          </a:p>
          <a:p>
            <a:endParaRPr lang="en-US" dirty="0" smtClean="0"/>
          </a:p>
          <a:p>
            <a:r>
              <a:rPr lang="en-US" dirty="0" smtClean="0"/>
              <a:t>Chemicals/ drugs/douches/tampons/foreign bodies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 /signs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Mild or severe, acute or chronic presentation</a:t>
            </a:r>
          </a:p>
          <a:p>
            <a:r>
              <a:rPr lang="en-US" dirty="0" smtClean="0"/>
              <a:t>Irritation, </a:t>
            </a:r>
            <a:r>
              <a:rPr lang="en-US" dirty="0" smtClean="0">
                <a:latin typeface="Times New Roman"/>
                <a:cs typeface="Times New Roman"/>
              </a:rPr>
              <a:t>↑ </a:t>
            </a:r>
            <a:r>
              <a:rPr lang="en-US" sz="3600" dirty="0" smtClean="0">
                <a:latin typeface="Times New Roman"/>
                <a:cs typeface="Times New Roman"/>
              </a:rPr>
              <a:t>discharge, smelly, yellowish</a:t>
            </a:r>
            <a:endParaRPr lang="en-US" sz="3600" dirty="0" smtClean="0"/>
          </a:p>
          <a:p>
            <a:r>
              <a:rPr lang="en-US" dirty="0" smtClean="0"/>
              <a:t>Burning, </a:t>
            </a:r>
            <a:r>
              <a:rPr lang="en-US" dirty="0" err="1" smtClean="0"/>
              <a:t>dysuria</a:t>
            </a:r>
            <a:r>
              <a:rPr lang="en-US" dirty="0" smtClean="0"/>
              <a:t> and frequency</a:t>
            </a:r>
          </a:p>
          <a:p>
            <a:r>
              <a:rPr lang="en-US" dirty="0" smtClean="0"/>
              <a:t>Red swollen tender vagina, profuse yellowish discharge</a:t>
            </a:r>
          </a:p>
          <a:p>
            <a:r>
              <a:rPr lang="en-US" dirty="0" smtClean="0"/>
              <a:t>Diagnosis by smear and culture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General measures- improve general health of the patient</a:t>
            </a:r>
          </a:p>
          <a:p>
            <a:r>
              <a:rPr lang="en-US" dirty="0" smtClean="0"/>
              <a:t>Local- </a:t>
            </a:r>
            <a:r>
              <a:rPr lang="en-US" dirty="0" smtClean="0"/>
              <a:t>bactericidal </a:t>
            </a:r>
            <a:r>
              <a:rPr lang="en-US" dirty="0" smtClean="0"/>
              <a:t>cream </a:t>
            </a:r>
            <a:r>
              <a:rPr lang="en-US" dirty="0" smtClean="0"/>
              <a:t>, </a:t>
            </a:r>
            <a:r>
              <a:rPr lang="en-US" dirty="0" smtClean="0"/>
              <a:t>vaginal </a:t>
            </a:r>
            <a:r>
              <a:rPr lang="en-US" dirty="0" err="1" smtClean="0"/>
              <a:t>psessaries</a:t>
            </a:r>
            <a:endParaRPr lang="en-US" dirty="0" smtClean="0"/>
          </a:p>
          <a:p>
            <a:r>
              <a:rPr lang="en-US" dirty="0" smtClean="0"/>
              <a:t>Antibiotic according to organism and sensitivity (oral or vaginal)</a:t>
            </a:r>
          </a:p>
          <a:p>
            <a:r>
              <a:rPr lang="en-US" dirty="0" smtClean="0"/>
              <a:t>Elimination of reservoir of infection in the genital tract such as chronic </a:t>
            </a:r>
            <a:r>
              <a:rPr lang="en-US" dirty="0" err="1" smtClean="0"/>
              <a:t>cervicitis</a:t>
            </a:r>
            <a:r>
              <a:rPr lang="en-US" dirty="0" smtClean="0"/>
              <a:t> by diathermy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Estrogen deficiency </a:t>
            </a:r>
            <a:r>
              <a:rPr lang="en-US" dirty="0" err="1" smtClean="0"/>
              <a:t>vaginitis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Vulvo-vaginitis</a:t>
            </a:r>
            <a:r>
              <a:rPr lang="en-US" dirty="0" smtClean="0"/>
              <a:t> in children and senile </a:t>
            </a:r>
            <a:r>
              <a:rPr lang="en-US" dirty="0" err="1" smtClean="0"/>
              <a:t>vaginitis</a:t>
            </a:r>
            <a:r>
              <a:rPr lang="en-US" dirty="0" smtClean="0"/>
              <a:t> in postmenopausal women</a:t>
            </a:r>
          </a:p>
          <a:p>
            <a:endParaRPr lang="en-US" dirty="0" smtClean="0"/>
          </a:p>
          <a:p>
            <a:r>
              <a:rPr lang="en-US" dirty="0" smtClean="0"/>
              <a:t>Thin vaginal epithelium, ill protected against infection, </a:t>
            </a:r>
          </a:p>
          <a:p>
            <a:r>
              <a:rPr lang="en-US" dirty="0" smtClean="0"/>
              <a:t>glycogen content is low, </a:t>
            </a:r>
            <a:r>
              <a:rPr lang="en-US" dirty="0" err="1" smtClean="0"/>
              <a:t>doderlein</a:t>
            </a:r>
            <a:r>
              <a:rPr lang="en-US" dirty="0" smtClean="0"/>
              <a:t> bacilli is thinly populated  </a:t>
            </a:r>
          </a:p>
          <a:p>
            <a:r>
              <a:rPr lang="en-US" dirty="0" smtClean="0"/>
              <a:t>vaginal pH is higher than normal – 7.4 or more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Senile (Atrophic) </a:t>
            </a:r>
            <a:r>
              <a:rPr lang="en-US" dirty="0" err="1" smtClean="0"/>
              <a:t>vaginitis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Vagina is inflamed sore edematous, excoriation of skin, purulent or blood tinged discharge, frequency and </a:t>
            </a:r>
            <a:r>
              <a:rPr lang="en-US" dirty="0" err="1" smtClean="0"/>
              <a:t>dysuria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Vagina is patchy red , bleeds on taking swab</a:t>
            </a:r>
          </a:p>
          <a:p>
            <a:endParaRPr lang="en-US" dirty="0" smtClean="0"/>
          </a:p>
          <a:p>
            <a:r>
              <a:rPr lang="en-US" dirty="0" smtClean="0"/>
              <a:t>Infection may spread upwards –</a:t>
            </a:r>
            <a:r>
              <a:rPr lang="en-US" dirty="0" err="1" smtClean="0"/>
              <a:t>endometritis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Exclude </a:t>
            </a:r>
            <a:r>
              <a:rPr lang="en-US" dirty="0" err="1" smtClean="0"/>
              <a:t>endocervical</a:t>
            </a:r>
            <a:r>
              <a:rPr lang="en-US" dirty="0" smtClean="0"/>
              <a:t> and endometrial Ca or </a:t>
            </a:r>
            <a:r>
              <a:rPr lang="en-US" dirty="0" err="1" smtClean="0"/>
              <a:t>pyometra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Treatment</a:t>
            </a:r>
          </a:p>
          <a:p>
            <a:r>
              <a:rPr lang="en-US" dirty="0" smtClean="0"/>
              <a:t>Oral estrogen</a:t>
            </a:r>
          </a:p>
          <a:p>
            <a:r>
              <a:rPr lang="en-US" dirty="0" smtClean="0"/>
              <a:t>Local estrogen cream or tab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Flora of the female genital 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In healthy female </a:t>
            </a:r>
            <a:endParaRPr lang="en-US" dirty="0" smtClean="0"/>
          </a:p>
          <a:p>
            <a:r>
              <a:rPr lang="en-US" dirty="0" smtClean="0"/>
              <a:t>F</a:t>
            </a:r>
            <a:r>
              <a:rPr lang="en-US" dirty="0" smtClean="0"/>
              <a:t>allopian </a:t>
            </a:r>
            <a:r>
              <a:rPr lang="en-US" dirty="0" smtClean="0"/>
              <a:t>tubes, uterine cavity and </a:t>
            </a:r>
            <a:r>
              <a:rPr lang="en-US" dirty="0" smtClean="0"/>
              <a:t>cervical </a:t>
            </a:r>
            <a:r>
              <a:rPr lang="en-US" dirty="0" smtClean="0"/>
              <a:t>canal are free from organism</a:t>
            </a:r>
          </a:p>
          <a:p>
            <a:r>
              <a:rPr lang="en-US" dirty="0" err="1" smtClean="0"/>
              <a:t>Doderlein</a:t>
            </a:r>
            <a:r>
              <a:rPr lang="en-US" dirty="0" smtClean="0"/>
              <a:t> </a:t>
            </a:r>
            <a:r>
              <a:rPr lang="en-US" dirty="0" smtClean="0"/>
              <a:t>bacilli is the only organism found in upper 2/3</a:t>
            </a:r>
            <a:r>
              <a:rPr lang="en-US" baseline="30000" dirty="0" smtClean="0"/>
              <a:t>rd</a:t>
            </a:r>
            <a:r>
              <a:rPr lang="en-US" dirty="0" smtClean="0"/>
              <a:t> of the vagina</a:t>
            </a:r>
          </a:p>
          <a:p>
            <a:r>
              <a:rPr lang="en-US" dirty="0" smtClean="0"/>
              <a:t>Large </a:t>
            </a:r>
            <a:r>
              <a:rPr lang="en-US" dirty="0" smtClean="0"/>
              <a:t>gram +</a:t>
            </a:r>
            <a:r>
              <a:rPr lang="en-US" dirty="0" err="1" smtClean="0"/>
              <a:t>ve</a:t>
            </a:r>
            <a:r>
              <a:rPr lang="en-US" dirty="0" smtClean="0"/>
              <a:t> sugar fermenting bacteria and normal habitant of vagina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Vulvo-vaginitis</a:t>
            </a:r>
            <a:r>
              <a:rPr lang="en-US" dirty="0" smtClean="0"/>
              <a:t> in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age group- 1</a:t>
            </a:r>
            <a:r>
              <a:rPr lang="en-US" baseline="30000" dirty="0" smtClean="0"/>
              <a:t>st</a:t>
            </a:r>
            <a:r>
              <a:rPr lang="en-US" dirty="0" smtClean="0"/>
              <a:t> 5 years or any age before puberty</a:t>
            </a:r>
          </a:p>
          <a:p>
            <a:endParaRPr lang="en-US" dirty="0" smtClean="0"/>
          </a:p>
          <a:p>
            <a:r>
              <a:rPr lang="en-US" dirty="0" smtClean="0"/>
              <a:t>Estrogen deficiency</a:t>
            </a:r>
          </a:p>
          <a:p>
            <a:r>
              <a:rPr lang="en-US" dirty="0" smtClean="0"/>
              <a:t>Foreign body</a:t>
            </a:r>
          </a:p>
          <a:p>
            <a:r>
              <a:rPr lang="en-US" dirty="0" smtClean="0"/>
              <a:t>Threadworm</a:t>
            </a:r>
          </a:p>
          <a:p>
            <a:r>
              <a:rPr lang="en-US" dirty="0" smtClean="0"/>
              <a:t> Non specific infections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Infecting organisms- </a:t>
            </a:r>
          </a:p>
          <a:p>
            <a:r>
              <a:rPr lang="en-US" dirty="0" err="1" smtClean="0"/>
              <a:t>gonococcal</a:t>
            </a:r>
            <a:r>
              <a:rPr lang="en-US" dirty="0" smtClean="0"/>
              <a:t>, </a:t>
            </a:r>
            <a:r>
              <a:rPr lang="en-US" dirty="0" err="1" smtClean="0"/>
              <a:t>strepto</a:t>
            </a:r>
            <a:r>
              <a:rPr lang="en-US" dirty="0" smtClean="0"/>
              <a:t>/ staphylococcus or E coli, </a:t>
            </a:r>
            <a:r>
              <a:rPr lang="en-US" dirty="0" err="1" smtClean="0"/>
              <a:t>trichomonas</a:t>
            </a:r>
            <a:r>
              <a:rPr lang="en-US" dirty="0" smtClean="0"/>
              <a:t> or </a:t>
            </a:r>
            <a:r>
              <a:rPr lang="en-US" dirty="0" err="1" smtClean="0"/>
              <a:t>candida</a:t>
            </a:r>
            <a:r>
              <a:rPr lang="en-US" dirty="0" smtClean="0"/>
              <a:t> rare</a:t>
            </a:r>
          </a:p>
          <a:p>
            <a:endParaRPr lang="en-US" dirty="0" smtClean="0"/>
          </a:p>
          <a:p>
            <a:r>
              <a:rPr lang="en-US" dirty="0" smtClean="0"/>
              <a:t>Transmitted by infected adults/ another child by hands, clothes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Diagnosis by symptoms and signs, EUA, swab culture</a:t>
            </a:r>
          </a:p>
          <a:p>
            <a:r>
              <a:rPr lang="en-US" dirty="0" smtClean="0"/>
              <a:t>Treatment-  </a:t>
            </a:r>
          </a:p>
          <a:p>
            <a:r>
              <a:rPr lang="en-US" dirty="0" err="1" smtClean="0"/>
              <a:t>Perineal</a:t>
            </a:r>
            <a:r>
              <a:rPr lang="en-US" dirty="0" smtClean="0"/>
              <a:t> hygiene</a:t>
            </a:r>
          </a:p>
          <a:p>
            <a:r>
              <a:rPr lang="en-US" dirty="0" smtClean="0"/>
              <a:t>Estrogen cream</a:t>
            </a:r>
          </a:p>
          <a:p>
            <a:r>
              <a:rPr lang="en-US" dirty="0" smtClean="0"/>
              <a:t>Antibiotic if culture +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SUMMARY</a:t>
            </a:r>
          </a:p>
          <a:p>
            <a:pPr>
              <a:buNone/>
            </a:pPr>
            <a:r>
              <a:rPr lang="en-US" dirty="0" smtClean="0"/>
              <a:t>Vaginal discharge – differentiate B/W normal and abnormal by</a:t>
            </a:r>
          </a:p>
          <a:p>
            <a:pPr>
              <a:buNone/>
            </a:pPr>
            <a:r>
              <a:rPr lang="en-US" dirty="0" smtClean="0"/>
              <a:t>Symptoms/</a:t>
            </a:r>
            <a:r>
              <a:rPr lang="en-US" dirty="0" smtClean="0"/>
              <a:t>Signs- specific to organisms, investigations if want to confirm , otherwise treat the cause</a:t>
            </a:r>
          </a:p>
          <a:p>
            <a:pPr>
              <a:buNone/>
            </a:pPr>
            <a:r>
              <a:rPr lang="en-US" dirty="0" smtClean="0"/>
              <a:t>Nonspecific </a:t>
            </a:r>
            <a:r>
              <a:rPr lang="en-US" dirty="0" err="1" smtClean="0"/>
              <a:t>vaginitis</a:t>
            </a:r>
            <a:r>
              <a:rPr lang="en-US" dirty="0" smtClean="0"/>
              <a:t> – cause according to S/S, age group, treat accordingly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Vaginal pH 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Mature vaginal </a:t>
            </a:r>
            <a:r>
              <a:rPr lang="en-US" dirty="0" err="1" smtClean="0"/>
              <a:t>squamous</a:t>
            </a:r>
            <a:r>
              <a:rPr lang="en-US" dirty="0" smtClean="0"/>
              <a:t> cells produce glycogen under the influence of estrogen</a:t>
            </a:r>
          </a:p>
          <a:p>
            <a:r>
              <a:rPr lang="en-US" dirty="0" smtClean="0"/>
              <a:t> Glycogen is liberated in the process of continuous  break down of these cells</a:t>
            </a:r>
          </a:p>
          <a:p>
            <a:r>
              <a:rPr lang="en-US" dirty="0" smtClean="0"/>
              <a:t>Glycogen is converted into glucose and lactic acid by the </a:t>
            </a:r>
            <a:r>
              <a:rPr lang="en-US" dirty="0" err="1" smtClean="0"/>
              <a:t>Doderlein</a:t>
            </a:r>
            <a:r>
              <a:rPr lang="en-US" dirty="0" smtClean="0"/>
              <a:t> bacilli and maintains acid vaginal pH </a:t>
            </a:r>
          </a:p>
          <a:p>
            <a:r>
              <a:rPr lang="en-US" dirty="0" smtClean="0"/>
              <a:t>Normal vaginal </a:t>
            </a:r>
            <a:r>
              <a:rPr lang="en-US" smtClean="0"/>
              <a:t>pH 4.5-5.5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Natural defense mechanism of the vagina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Tough stratified </a:t>
            </a:r>
            <a:r>
              <a:rPr lang="en-US" dirty="0" err="1" smtClean="0"/>
              <a:t>squamous</a:t>
            </a:r>
            <a:r>
              <a:rPr lang="en-US" dirty="0" smtClean="0"/>
              <a:t> epithelium, no glands</a:t>
            </a:r>
          </a:p>
          <a:p>
            <a:r>
              <a:rPr lang="en-US" dirty="0" smtClean="0"/>
              <a:t>No crypts as in </a:t>
            </a:r>
            <a:r>
              <a:rPr lang="en-US" dirty="0" err="1" smtClean="0"/>
              <a:t>endocervix</a:t>
            </a:r>
            <a:r>
              <a:rPr lang="en-US" dirty="0" smtClean="0"/>
              <a:t>, so organism cannot remain in the crypts </a:t>
            </a:r>
          </a:p>
          <a:p>
            <a:r>
              <a:rPr lang="en-US" dirty="0" smtClean="0"/>
              <a:t>Low pH unfavorable for bacterial growth</a:t>
            </a:r>
          </a:p>
          <a:p>
            <a:r>
              <a:rPr lang="en-US" dirty="0" smtClean="0"/>
              <a:t>Defense  </a:t>
            </a:r>
            <a:r>
              <a:rPr lang="en-US" dirty="0" err="1" smtClean="0"/>
              <a:t>mech</a:t>
            </a:r>
            <a:r>
              <a:rPr lang="en-US" dirty="0" smtClean="0"/>
              <a:t> is low during </a:t>
            </a:r>
            <a:r>
              <a:rPr lang="en-US" dirty="0" err="1" smtClean="0"/>
              <a:t>mens</a:t>
            </a:r>
            <a:r>
              <a:rPr lang="en-US" dirty="0" smtClean="0"/>
              <a:t> when pH is alkaline due to blood, cervical and endometrial discharge, after abortion and labor, </a:t>
            </a:r>
          </a:p>
          <a:p>
            <a:r>
              <a:rPr lang="en-US" dirty="0" smtClean="0"/>
              <a:t>Excessive cervical discharge in </a:t>
            </a:r>
            <a:r>
              <a:rPr lang="en-US" dirty="0" err="1" smtClean="0"/>
              <a:t>endocervicitis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Physiological increase in vaginal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Increased vaginal secretions occur normally at puberty (</a:t>
            </a:r>
            <a:r>
              <a:rPr lang="en-US" dirty="0" smtClean="0">
                <a:latin typeface="Times New Roman"/>
                <a:cs typeface="Times New Roman"/>
              </a:rPr>
              <a:t>↑</a:t>
            </a:r>
            <a:r>
              <a:rPr lang="en-US" dirty="0" smtClean="0"/>
              <a:t> </a:t>
            </a:r>
            <a:r>
              <a:rPr lang="en-US" dirty="0" err="1" smtClean="0"/>
              <a:t>vascularity</a:t>
            </a:r>
            <a:r>
              <a:rPr lang="en-US" dirty="0" smtClean="0"/>
              <a:t>), premenstrual phase (</a:t>
            </a:r>
            <a:r>
              <a:rPr lang="en-US" dirty="0" smtClean="0">
                <a:latin typeface="Times New Roman"/>
                <a:cs typeface="Times New Roman"/>
              </a:rPr>
              <a:t>↑</a:t>
            </a:r>
            <a:r>
              <a:rPr lang="en-US" dirty="0" smtClean="0"/>
              <a:t>  secretions from endometrial glands, </a:t>
            </a:r>
            <a:r>
              <a:rPr lang="en-US" dirty="0" smtClean="0">
                <a:latin typeface="Times New Roman"/>
                <a:cs typeface="Times New Roman"/>
              </a:rPr>
              <a:t>↑</a:t>
            </a:r>
            <a:r>
              <a:rPr lang="en-US" dirty="0" smtClean="0"/>
              <a:t> </a:t>
            </a:r>
            <a:r>
              <a:rPr lang="en-US" dirty="0" err="1" smtClean="0"/>
              <a:t>vascularity</a:t>
            </a:r>
            <a:r>
              <a:rPr lang="en-US" dirty="0" smtClean="0"/>
              <a:t>)</a:t>
            </a:r>
          </a:p>
          <a:p>
            <a:r>
              <a:rPr lang="en-US" dirty="0" smtClean="0"/>
              <a:t>At the time of ovulation</a:t>
            </a:r>
          </a:p>
          <a:p>
            <a:r>
              <a:rPr lang="en-US" dirty="0" smtClean="0"/>
              <a:t>Pregnancy(</a:t>
            </a:r>
            <a:r>
              <a:rPr lang="en-US" dirty="0" smtClean="0">
                <a:latin typeface="Times New Roman"/>
                <a:cs typeface="Times New Roman"/>
              </a:rPr>
              <a:t>↑</a:t>
            </a:r>
            <a:r>
              <a:rPr lang="en-US" dirty="0" smtClean="0"/>
              <a:t> </a:t>
            </a:r>
            <a:r>
              <a:rPr lang="en-US" dirty="0" err="1" smtClean="0"/>
              <a:t>vascularity</a:t>
            </a:r>
            <a:r>
              <a:rPr lang="en-US" dirty="0" smtClean="0"/>
              <a:t>)/</a:t>
            </a:r>
            <a:r>
              <a:rPr lang="en-US" dirty="0" err="1" smtClean="0"/>
              <a:t>puerperium</a:t>
            </a:r>
            <a:endParaRPr lang="en-US" dirty="0" smtClean="0"/>
          </a:p>
          <a:p>
            <a:r>
              <a:rPr lang="en-US" dirty="0" smtClean="0"/>
              <a:t>At the time of sexual excitement</a:t>
            </a:r>
          </a:p>
          <a:p>
            <a:r>
              <a:rPr lang="en-US" dirty="0" smtClean="0"/>
              <a:t>Conditions causing pelvic congestion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Leucorrhea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Normal vaginal secretion in increased amount</a:t>
            </a:r>
          </a:p>
          <a:p>
            <a:r>
              <a:rPr lang="en-US" dirty="0" smtClean="0"/>
              <a:t>No excess leucocytes</a:t>
            </a:r>
          </a:p>
          <a:p>
            <a:r>
              <a:rPr lang="en-US" dirty="0" smtClean="0"/>
              <a:t>Microscopically and macroscopically </a:t>
            </a:r>
            <a:r>
              <a:rPr lang="en-US" dirty="0" err="1" smtClean="0"/>
              <a:t>nonpurulent</a:t>
            </a:r>
            <a:endParaRPr lang="en-US" dirty="0" smtClean="0"/>
          </a:p>
          <a:p>
            <a:r>
              <a:rPr lang="en-US" dirty="0" smtClean="0"/>
              <a:t>Cervical  conditions- chronic </a:t>
            </a:r>
            <a:r>
              <a:rPr lang="en-US" dirty="0" err="1" smtClean="0"/>
              <a:t>cervicitis</a:t>
            </a:r>
            <a:r>
              <a:rPr lang="en-US" dirty="0" smtClean="0"/>
              <a:t>, </a:t>
            </a:r>
            <a:r>
              <a:rPr lang="en-US" dirty="0" err="1" smtClean="0"/>
              <a:t>ectropion</a:t>
            </a:r>
            <a:r>
              <a:rPr lang="en-US" dirty="0" smtClean="0"/>
              <a:t> (</a:t>
            </a:r>
            <a:r>
              <a:rPr lang="en-US" dirty="0" err="1" smtClean="0"/>
              <a:t>everted</a:t>
            </a:r>
            <a:r>
              <a:rPr lang="en-US" dirty="0" smtClean="0"/>
              <a:t> </a:t>
            </a:r>
            <a:r>
              <a:rPr lang="en-US" dirty="0" err="1" smtClean="0"/>
              <a:t>cx</a:t>
            </a:r>
            <a:r>
              <a:rPr lang="en-US" dirty="0" smtClean="0"/>
              <a:t>) erosion (columnar cells in the </a:t>
            </a:r>
            <a:r>
              <a:rPr lang="en-US" dirty="0" err="1" smtClean="0"/>
              <a:t>ectocervix</a:t>
            </a:r>
            <a:r>
              <a:rPr lang="en-US" dirty="0" smtClean="0"/>
              <a:t>)</a:t>
            </a:r>
          </a:p>
          <a:p>
            <a:r>
              <a:rPr lang="en-US" dirty="0" smtClean="0"/>
              <a:t>Vaginal – pelvic congestion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Abnormal vaginal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Excessive vaginal discharge – needs wearing of extra absorbent pads, clothes, tampons, diaper </a:t>
            </a:r>
          </a:p>
          <a:p>
            <a:r>
              <a:rPr lang="en-US" dirty="0" smtClean="0"/>
              <a:t>Associated with other symptoms or signs </a:t>
            </a:r>
            <a:r>
              <a:rPr lang="en-US" dirty="0" err="1" smtClean="0"/>
              <a:t>eg</a:t>
            </a:r>
            <a:r>
              <a:rPr lang="en-US" dirty="0" smtClean="0"/>
              <a:t> blood stain, yellow colored, pus like and foul smelling</a:t>
            </a:r>
          </a:p>
          <a:p>
            <a:r>
              <a:rPr lang="en-US" dirty="0" smtClean="0"/>
              <a:t>Itching, excoriations and ulcerations in vulva </a:t>
            </a:r>
          </a:p>
          <a:p>
            <a:r>
              <a:rPr lang="en-US" dirty="0" smtClean="0"/>
              <a:t>pain abdomen, fever, urinary symptoms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1372</TotalTime>
  <Words>1359</Words>
  <Application>Microsoft Office PowerPoint</Application>
  <PresentationFormat>On-screen Show (4:3)</PresentationFormat>
  <Paragraphs>209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Median</vt:lpstr>
      <vt:lpstr>Vaginal Discharge</vt:lpstr>
      <vt:lpstr>Vagina  </vt:lpstr>
      <vt:lpstr>Components of vaginal secretion</vt:lpstr>
      <vt:lpstr>Flora of the female genital tract</vt:lpstr>
      <vt:lpstr>Vaginal pH -</vt:lpstr>
      <vt:lpstr>Natural defense mechanism of the vagina</vt:lpstr>
      <vt:lpstr>Physiological increase in vaginal discharge</vt:lpstr>
      <vt:lpstr>Leucorrhea</vt:lpstr>
      <vt:lpstr>Abnormal vaginal discharge</vt:lpstr>
      <vt:lpstr>Evaluation of Vaginal Discharge</vt:lpstr>
      <vt:lpstr>Vaginitis</vt:lpstr>
      <vt:lpstr>Specific causes of vaginitis</vt:lpstr>
      <vt:lpstr>Trichomonas vaginalis</vt:lpstr>
      <vt:lpstr>Contd…</vt:lpstr>
      <vt:lpstr>Slide 15</vt:lpstr>
      <vt:lpstr>Symptoms and signs</vt:lpstr>
      <vt:lpstr>Slide 17</vt:lpstr>
      <vt:lpstr>Slide 18</vt:lpstr>
      <vt:lpstr>Investigation</vt:lpstr>
      <vt:lpstr>Slide 20</vt:lpstr>
      <vt:lpstr>Treatment</vt:lpstr>
      <vt:lpstr>Vaginal Candidiasis (Moniliasis)</vt:lpstr>
      <vt:lpstr>Symptoms and Signs</vt:lpstr>
      <vt:lpstr>Slide 24</vt:lpstr>
      <vt:lpstr>Slide 25</vt:lpstr>
      <vt:lpstr>Diagnosis</vt:lpstr>
      <vt:lpstr>Slide 27</vt:lpstr>
      <vt:lpstr>Treatment</vt:lpstr>
      <vt:lpstr>Treatment contd</vt:lpstr>
      <vt:lpstr> Bacterial vaginosis </vt:lpstr>
      <vt:lpstr> Diagnosis -Amsel’s criteria (4)  </vt:lpstr>
      <vt:lpstr>Clinical implications</vt:lpstr>
      <vt:lpstr>Treatment</vt:lpstr>
      <vt:lpstr>Non-specific vaginitis</vt:lpstr>
      <vt:lpstr>Symptoms /signs </vt:lpstr>
      <vt:lpstr>Treatment</vt:lpstr>
      <vt:lpstr>Estrogen deficiency vaginitis</vt:lpstr>
      <vt:lpstr>Senile (Atrophic) vaginitis</vt:lpstr>
      <vt:lpstr>Management</vt:lpstr>
      <vt:lpstr>Vulvo-vaginitis in children</vt:lpstr>
      <vt:lpstr>Slide 41</vt:lpstr>
      <vt:lpstr>Slide 42</vt:lpstr>
      <vt:lpstr>Slide 43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Vaginal Discharge</dc:title>
  <dc:creator>dell</dc:creator>
  <cp:lastModifiedBy>Acer</cp:lastModifiedBy>
  <cp:revision>161</cp:revision>
  <dcterms:created xsi:type="dcterms:W3CDTF">2013-08-03T00:58:59Z</dcterms:created>
  <dcterms:modified xsi:type="dcterms:W3CDTF">2017-07-27T07:20:32Z</dcterms:modified>
</cp:coreProperties>
</file>